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585" r:id="rId97"/>
    <p:sldId id="586" r:id="rId98"/>
    <p:sldId id="496" r:id="rId99"/>
    <p:sldId id="322" r:id="rId100"/>
    <p:sldId id="323" r:id="rId101"/>
    <p:sldId id="324" r:id="rId102"/>
    <p:sldId id="325" r:id="rId103"/>
    <p:sldId id="326" r:id="rId104"/>
    <p:sldId id="327" r:id="rId105"/>
    <p:sldId id="495" r:id="rId106"/>
    <p:sldId id="328" r:id="rId107"/>
    <p:sldId id="329" r:id="rId108"/>
    <p:sldId id="475" r:id="rId109"/>
    <p:sldId id="517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>
        <p:scale>
          <a:sx n="100" d="100"/>
          <a:sy n="100" d="100"/>
        </p:scale>
        <p:origin x="72" y="-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</a:t>
            </a:r>
            <a:r>
              <a:rPr lang="de-DE" altLang="de-DE" i="0" smtClean="0">
                <a:latin typeface="Times New Roman" pitchFamily="16" charset="0"/>
              </a:rPr>
              <a:t>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</a:t>
            </a:r>
            <a:r>
              <a:rPr lang="de-DE" altLang="de-DE" i="0" baseline="0" smtClean="0">
                <a:latin typeface="Times New Roman" pitchFamily="16" charset="0"/>
              </a:rPr>
              <a:t>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</a:t>
            </a:r>
            <a:r>
              <a:rPr lang="de-DE" baseline="0" err="1" smtClean="0"/>
              <a:t>void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::</a:t>
            </a:r>
            <a:r>
              <a:rPr lang="de-DE" baseline="0" err="1" smtClean="0"/>
              <a:t>operator</a:t>
            </a:r>
            <a:r>
              <a:rPr lang="de-DE" baseline="0" smtClean="0"/>
              <a:t>=(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</a:p>
          <a:p>
            <a:pPr marL="914400" lvl="1" indent="-171450">
              <a:buFontTx/>
              <a:buChar char="-"/>
              <a:defRPr/>
            </a:pPr>
            <a:r>
              <a:rPr lang="de-DE" baseline="0" smtClean="0"/>
              <a:t>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8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7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29.08.2017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5" y="2585889"/>
            <a:ext cx="7704856" cy="345805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6301457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sp>
        <p:nvSpPr>
          <p:cNvPr id="14" name="Abgerundete rechteckige Legende 13"/>
          <p:cNvSpPr/>
          <p:nvPr/>
        </p:nvSpPr>
        <p:spPr>
          <a:xfrm>
            <a:off x="1763688" y="5524514"/>
            <a:ext cx="7236296" cy="589619"/>
          </a:xfrm>
          <a:prstGeom prst="wedgeRoundRectCallout">
            <a:avLst>
              <a:gd name="adj1" fmla="val -31095"/>
              <a:gd name="adj2" fmla="val -131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err="1" smtClean="0">
                <a:solidFill>
                  <a:schemeClr val="bg1"/>
                </a:solidFill>
              </a:rPr>
              <a:t>Copy</a:t>
            </a:r>
            <a:r>
              <a:rPr lang="de-DE" b="1">
                <a:solidFill>
                  <a:schemeClr val="bg1"/>
                </a:solidFill>
              </a:rPr>
              <a:t>-</a:t>
            </a:r>
            <a:r>
              <a:rPr lang="de-DE" b="1" smtClean="0">
                <a:solidFill>
                  <a:schemeClr val="bg1"/>
                </a:solidFill>
              </a:rPr>
              <a:t>Konstruktor 		</a:t>
            </a:r>
            <a:r>
              <a:rPr lang="de-DE" smtClean="0">
                <a:solidFill>
                  <a:schemeClr val="bg1"/>
                </a:solidFill>
              </a:rPr>
              <a:t>überträgt Zustand </a:t>
            </a:r>
            <a:r>
              <a:rPr lang="de-DE" b="1" smtClean="0">
                <a:solidFill>
                  <a:schemeClr val="bg1"/>
                </a:solidFill>
              </a:rPr>
              <a:t>beim Initialisieren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Assignment-Operator </a:t>
            </a:r>
            <a:r>
              <a:rPr lang="de-DE" smtClean="0">
                <a:solidFill>
                  <a:schemeClr val="bg1"/>
                </a:solidFill>
              </a:rPr>
              <a:t>überträgt Zustand </a:t>
            </a:r>
            <a:r>
              <a:rPr lang="de-DE" b="1" smtClean="0">
                <a:solidFill>
                  <a:schemeClr val="bg1"/>
                </a:solidFill>
              </a:rPr>
              <a:t>nach dem Initialisieren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1527204" y="5469854"/>
            <a:ext cx="14287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4000" b="1" smtClean="0">
                <a:solidFill>
                  <a:srgbClr val="005AA9"/>
                </a:solidFill>
              </a:rPr>
              <a:t>!</a:t>
            </a:r>
            <a:endParaRPr lang="de-DE" altLang="de-DE" sz="4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z.B.:</a:t>
            </a:r>
            <a:br>
              <a:rPr lang="de-DE" noProof="0" dirty="0" smtClean="0"/>
            </a:br>
            <a:endParaRPr lang="de-DE" noProof="0" dirty="0" smtClean="0"/>
          </a:p>
          <a:p>
            <a:pPr marL="342900" lvl="0" indent="-342900">
              <a:buFont typeface="Wingdings" pitchFamily="2" charset="2"/>
              <a:buChar char="§"/>
            </a:pPr>
            <a:r>
              <a:rPr lang="de-DE" noProof="0" dirty="0" smtClean="0"/>
              <a:t>Default-Konstruktor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	</a:t>
            </a:r>
            <a:r>
              <a:rPr lang="de-DE" noProof="0" dirty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Java!)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de-DE" noProof="0" dirty="0" err="1" smtClean="0"/>
              <a:t>Copy</a:t>
            </a:r>
            <a:r>
              <a:rPr lang="de-DE" noProof="0" dirty="0" smtClean="0"/>
              <a:t>-Konstruktor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&amp;a)</a:t>
            </a: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/>
              <a:t>Assignment</a:t>
            </a:r>
            <a:r>
              <a:rPr lang="de-DE" noProof="0" dirty="0" smtClean="0"/>
              <a:t>-Operator</a:t>
            </a:r>
            <a:r>
              <a:rPr lang="de-DE" noProof="0" smtClean="0"/>
              <a:t>	</a:t>
            </a:r>
            <a:r>
              <a:rPr lang="de-DE" noProof="0" smtClean="0"/>
              <a:t>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&amp;a)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de-DE" noProof="0" dirty="0" err="1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solidFill>
                  <a:srgbClr val="000000"/>
                </a:solidFill>
              </a:rPr>
              <a:t>Initialisierungsliste 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</a:t>
            </a:r>
            <a:r>
              <a:rPr lang="de-DE" b="1" noProof="0" smtClean="0"/>
              <a:t>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</a:t>
            </a:r>
            <a:r>
              <a:rPr lang="de-DE" noProof="0" smtClean="0"/>
              <a:t>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</a:t>
            </a:r>
            <a:r>
              <a:rPr lang="de-DE" noProof="0" smtClean="0"/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552728" y="5524514"/>
            <a:ext cx="2483768" cy="928674"/>
          </a:xfrm>
          <a:prstGeom prst="wedgeRoundRectCallout">
            <a:avLst>
              <a:gd name="adj1" fmla="val -32245"/>
              <a:gd name="adj2" fmla="val -111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smtClean="0">
                <a:solidFill>
                  <a:schemeClr val="bg1"/>
                </a:solidFill>
              </a:rPr>
              <a:t>Der Kommentar ist wichtig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</a:t>
            </a:r>
            <a:r>
              <a:rPr lang="de-DE" b="1" noProof="0" smtClean="0"/>
              <a:t>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</a:t>
            </a:r>
            <a:r>
              <a:rPr lang="de-DE" noProof="0" smtClean="0">
                <a:hlinkClick r:id="rId3"/>
              </a:rPr>
              <a:t>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</a:t>
            </a:r>
            <a:r>
              <a:rPr lang="de-DE">
                <a:hlinkClick r:id="rId4"/>
              </a:rPr>
              <a:t>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0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inline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operator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</a:t>
            </a:r>
            <a:r>
              <a:rPr lang="de-DE" noProof="0" smtClean="0"/>
              <a:t>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</a:t>
            </a:r>
            <a:r>
              <a:rPr lang="de-DE" noProof="0" smtClean="0"/>
              <a:t>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</a:t>
            </a:r>
            <a:r>
              <a:rPr lang="de-DE" altLang="de-DE" noProof="0" smtClean="0"/>
              <a:t>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</a:t>
            </a:r>
            <a:r>
              <a:rPr lang="de-DE" smtClean="0">
                <a:solidFill>
                  <a:schemeClr val="bg1"/>
                </a:solidFill>
              </a:rPr>
              <a:t>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</a:t>
            </a:r>
            <a:r>
              <a:rPr lang="de-DE" smtClean="0">
                <a:solidFill>
                  <a:schemeClr val="bg1"/>
                </a:solidFill>
              </a:rPr>
              <a:t>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348880"/>
            <a:ext cx="4118800" cy="1099882"/>
          </a:xfrm>
          <a:prstGeom prst="wedgeRoundRectCallout">
            <a:avLst>
              <a:gd name="adj1" fmla="val -79934"/>
              <a:gd name="adj2" fmla="val 1503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085184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praktikum2017_v3.ova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</a:t>
            </a:r>
            <a:r>
              <a:rPr lang="de-DE" b="1" noProof="0" smtClean="0">
                <a:solidFill>
                  <a:schemeClr val="accent2"/>
                </a:solidFill>
              </a:rPr>
              <a:t>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!! Beim </a:t>
            </a:r>
            <a:r>
              <a:rPr lang="de-DE" noProof="0" dirty="0" smtClean="0"/>
              <a:t>Importieren muss der Pfad für das </a:t>
            </a:r>
            <a:r>
              <a:rPr lang="de-DE" b="1" noProof="0" dirty="0" smtClean="0"/>
              <a:t>Virtuelle Plattenabbild </a:t>
            </a:r>
            <a:r>
              <a:rPr lang="de-DE" noProof="0" dirty="0" smtClean="0"/>
              <a:t>angepasst werden, sodass die VM in </a:t>
            </a:r>
            <a:r>
              <a:rPr lang="de-DE" b="1" noProof="0" dirty="0" smtClean="0"/>
              <a:t>C:\vms</a:t>
            </a:r>
            <a:r>
              <a:rPr lang="de-DE" noProof="0" dirty="0" smtClean="0"/>
              <a:t> liegt – ansonsten sprengt Ihr </a:t>
            </a:r>
            <a:r>
              <a:rPr lang="de-DE" noProof="0" smtClean="0"/>
              <a:t>das </a:t>
            </a:r>
            <a:r>
              <a:rPr lang="de-DE" b="1" noProof="0" smtClean="0"/>
              <a:t>Quota</a:t>
            </a:r>
            <a:r>
              <a:rPr lang="de-DE" noProof="0" smtClean="0"/>
              <a:t>!</a:t>
            </a:r>
            <a:br>
              <a:rPr lang="de-DE" noProof="0" smtClean="0"/>
            </a:br>
            <a:r>
              <a:rPr lang="de-DE" noProof="0" smtClean="0"/>
              <a:t>!! Die </a:t>
            </a:r>
            <a:r>
              <a:rPr lang="de-DE" noProof="0" dirty="0" smtClean="0"/>
              <a:t>VM wird </a:t>
            </a:r>
            <a:r>
              <a:rPr lang="de-DE" b="1" noProof="0" dirty="0" smtClean="0"/>
              <a:t>auf dem PC</a:t>
            </a:r>
            <a:r>
              <a:rPr lang="de-DE" noProof="0" dirty="0" smtClean="0"/>
              <a:t> und </a:t>
            </a:r>
            <a:r>
              <a:rPr lang="de-DE" b="1" noProof="0" dirty="0" smtClean="0"/>
              <a:t>nicht </a:t>
            </a:r>
            <a:r>
              <a:rPr lang="de-DE" noProof="0" dirty="0" smtClean="0"/>
              <a:t>in eurem Profil </a:t>
            </a:r>
            <a:r>
              <a:rPr lang="de-DE" noProof="0" smtClean="0"/>
              <a:t>gespeichert</a:t>
            </a:r>
            <a:r>
              <a:rPr lang="de-DE" noProof="0" smtClean="0"/>
              <a:t>!</a:t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</a:t>
            </a:r>
            <a:r>
              <a:rPr lang="de-DE" noProof="0" smtClean="0"/>
              <a:t>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</a:t>
            </a:r>
            <a:r>
              <a:rPr lang="de-DE" noProof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</a:t>
            </a:r>
            <a:r>
              <a:rPr lang="de-DE"/>
              <a:t>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smtClean="0">
                <a:solidFill>
                  <a:schemeClr val="bg1"/>
                </a:solidFill>
              </a:rPr>
              <a:t>Enthält standardmäßig</a:t>
            </a:r>
            <a:r>
              <a:rPr lang="de-DE" b="1" smtClean="0">
                <a:solidFill>
                  <a:schemeClr val="bg1"/>
                </a:solidFill>
              </a:rPr>
              <a:t>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</a:t>
            </a:r>
            <a:r>
              <a:rPr lang="de-DE" b="1" smtClean="0">
                <a:solidFill>
                  <a:schemeClr val="bg1"/>
                </a:solidFill>
              </a:rPr>
              <a:t>++</a:t>
            </a:r>
            <a:r>
              <a:rPr lang="de-DE" smtClean="0">
                <a:solidFill>
                  <a:schemeClr val="bg1"/>
                </a:solidFill>
              </a:rPr>
              <a:t>: 	keine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"ElevatorStrategy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Ursprünglich als Lösung für Containerproblem</a:t>
            </a:r>
            <a:r>
              <a:rPr lang="de-DE" altLang="de-DE" b="0" noProof="0" dirty="0" smtClean="0"/>
              <a:t>: Wir wollen Objekte unterschiedlicher Art in den Aufzug (Container) laden.</a:t>
            </a:r>
          </a:p>
          <a:p>
            <a:endParaRPr lang="de-DE" noProof="0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Aus Effizienzgründen gibt es in C++ </a:t>
            </a:r>
            <a:r>
              <a:rPr lang="de-DE" b="1" smtClean="0">
                <a:solidFill>
                  <a:schemeClr val="bg1"/>
                </a:solidFill>
              </a:rPr>
              <a:t>keine generische Oberklasse </a:t>
            </a:r>
            <a:r>
              <a:rPr lang="de-DE" smtClean="0">
                <a:solidFill>
                  <a:schemeClr val="bg1"/>
                </a:solidFill>
              </a:rPr>
              <a:t>wie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Wir können also nicht einfach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s </a:t>
            </a:r>
            <a:r>
              <a:rPr lang="de-DE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 (Tag 4)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</a:t>
            </a:r>
            <a:r>
              <a:rPr lang="de-DE" altLang="de-DE" b="1" noProof="0" smtClean="0"/>
              <a:t>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h.getName();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</a:t>
            </a:r>
            <a:r>
              <a:rPr lang="de-DE" altLang="de-DE" noProof="0" smtClean="0"/>
              <a:t>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</a:t>
            </a:r>
            <a:r>
              <a:rPr lang="de-DE" altLang="de-DE" sz="1800" kern="0" smtClean="0"/>
              <a:t>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</a:t>
            </a:r>
            <a:r>
              <a:rPr lang="de-DE" altLang="de-DE" b="1" noProof="0" smtClean="0"/>
              <a:t>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Wie funktioniert Mehrfachvererbung in Java?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noProof="0" dirty="0" smtClean="0"/>
              <a:t>als typunsichere Lösung für das Containerproblem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Template-</a:t>
            </a:r>
            <a:r>
              <a:rPr lang="de-DE" altLang="de-DE" noProof="0" dirty="0" err="1" smtClean="0"/>
              <a:t>Instantiierung</a:t>
            </a:r>
            <a:endParaRPr lang="de-DE" altLang="de-DE" noProof="0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Durch die Belegung des Typparameters (hier: T) entsteht eine (neue) Instanz des Klassentemplates</a:t>
            </a:r>
            <a:endParaRPr lang="de-DE" noProof="0" dirty="0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- eigentlich </a:t>
            </a:r>
            <a:r>
              <a:rPr lang="de-DE" altLang="de-DE" b="0"/>
              <a:t>eine 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  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	// result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					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predicate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6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  <a:endParaRPr lang="de-DE" altLang="de-DE" sz="14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  <a:endParaRPr lang="de-DE" noProof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</a:t>
            </a:r>
            <a:r>
              <a:rPr lang="de-DE" b="1" noProof="0" smtClean="0"/>
              <a:t>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</a:t>
            </a:r>
            <a:r>
              <a:rPr lang="de-DE" noProof="0" smtClean="0"/>
              <a:t>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</a:t>
            </a:r>
            <a:r>
              <a:rPr lang="de-DE" noProof="0" smtClean="0"/>
              <a:t>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Keine Namensräume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/>
            <a:r>
              <a:rPr lang="de-DE" noProof="0" dirty="0" smtClean="0"/>
              <a:t>Keine String-Klasse, 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/>
            <a:r>
              <a:rPr lang="de-DE" noProof="0" smtClean="0"/>
              <a:t>Keine </a:t>
            </a:r>
            <a:r>
              <a:rPr lang="de-DE" noProof="0" smtClean="0"/>
              <a:t>Templates 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smtClean="0"/>
              <a:t>Keine </a:t>
            </a:r>
            <a:r>
              <a:rPr lang="de-DE" noProof="0" smtClean="0"/>
              <a:t>Referenzen 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/>
            <a:r>
              <a:rPr lang="de-DE" noProof="0" smtClean="0"/>
              <a:t>Keine </a:t>
            </a:r>
            <a:r>
              <a:rPr lang="de-DE" noProof="0" smtClean="0"/>
              <a:t>Exceptions 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früher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noProof="0" dirty="0" smtClean="0"/>
              <a:t>Beispiele: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ganzen Wert</a:t>
            </a:r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1387"/>
              </p:ext>
            </p:extLst>
          </p:nvPr>
        </p:nvGraphicFramePr>
        <p:xfrm>
          <a:off x="358775" y="2780348"/>
          <a:ext cx="8461696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104456"/>
                <a:gridCol w="23042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Xor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Byte 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275104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375358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475611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</a:t>
            </a:r>
            <a:r>
              <a:rPr lang="de-DE" b="1" smtClean="0">
                <a:solidFill>
                  <a:schemeClr val="bg1"/>
                </a:solidFill>
              </a:rPr>
              <a:t>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Waiting</a:t>
            </a:r>
            <a:r>
              <a:rPr lang="de-DE" noProof="0" dirty="0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über Präprozessor-Konstanten 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</a:t>
            </a:r>
            <a:r>
              <a:rPr lang="de-DE" sz="1200" noProof="0" smtClean="0">
                <a:hlinkClick r:id="rId2"/>
              </a:rPr>
              <a:t>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</a:t>
            </a:r>
            <a:r>
              <a:rPr lang="de-DE" noProof="0" smtClean="0"/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C++ </a:t>
            </a:r>
            <a:r>
              <a:rPr lang="de-DE" noProof="0" dirty="0" err="1" smtClean="0"/>
              <a:t>Rvalue</a:t>
            </a:r>
            <a:r>
              <a:rPr lang="de-DE" noProof="0" dirty="0" smtClean="0"/>
              <a:t> References </a:t>
            </a:r>
            <a:r>
              <a:rPr lang="de-DE" noProof="0" dirty="0" err="1" smtClean="0"/>
              <a:t>Explained</a:t>
            </a:r>
            <a:endParaRPr lang="de-DE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http://thbecker.net/articles/rvalue_references/section_01.html</a:t>
            </a:r>
            <a:r>
              <a:rPr lang="de-DE" noProof="0" dirty="0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der Klasse</a:t>
            </a:r>
            <a:r>
              <a:rPr lang="de-DE">
                <a:solidFill>
                  <a:schemeClr val="bg1"/>
                </a:solidFill>
              </a:rPr>
              <a:t> ist </a:t>
            </a: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>
                <a:solidFill>
                  <a:schemeClr val="bg1"/>
                </a:solidFill>
              </a:rPr>
              <a:t>ein Interface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noProof="0" smtClean="0"/>
              <a:t>Die </a:t>
            </a:r>
            <a:r>
              <a:rPr lang="de-DE" noProof="0" dirty="0" smtClean="0"/>
              <a:t>Direktive #</a:t>
            </a:r>
            <a:r>
              <a:rPr lang="de-DE" noProof="0" dirty="0" err="1" smtClean="0"/>
              <a:t>define</a:t>
            </a:r>
            <a:r>
              <a:rPr lang="de-DE" noProof="0" dirty="0" smtClean="0"/>
              <a:t> kann auf drei Arten eingesetzt werden</a:t>
            </a:r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Wert).</a:t>
            </a:r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(a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))</a:t>
            </a:r>
            <a:r>
              <a:rPr lang="de-DE" sz="20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: Als Funktion</a:t>
            </a:r>
            <a:endParaRPr lang="de-DE" sz="2200" noProof="0" dirty="0" smtClean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1.8!</a:t>
            </a:r>
            <a:endParaRPr lang="de-DE" b="1" noProof="0" dirty="0" smtClean="0"/>
          </a:p>
          <a:p>
            <a:r>
              <a:rPr lang="de-DE" b="1" noProof="0" smtClean="0"/>
              <a:t>Embedded C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1)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/>
              <a:t>mehr als 2 Kontrollen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</a:t>
            </a:r>
            <a:r>
              <a:rPr lang="de-DE" noProof="0" smtClean="0"/>
              <a:t>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</a:t>
            </a:r>
            <a:r>
              <a:rPr lang="de-DE" noProof="0" smtClean="0"/>
              <a:t>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i;	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     CONST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     CONST                 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7777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24" idx="2"/>
            <a:endCxn id="9220" idx="2"/>
          </p:cNvCxnSpPr>
          <p:nvPr/>
        </p:nvCxnSpPr>
        <p:spPr bwMode="auto">
          <a:xfrm rot="5400000">
            <a:off x="6217577" y="823553"/>
            <a:ext cx="5195" cy="3100547"/>
          </a:xfrm>
          <a:prstGeom prst="bentConnector3">
            <a:avLst>
              <a:gd name="adj1" fmla="val 4500385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</a:t>
            </a:r>
            <a:r>
              <a:rPr lang="de-DE" b="1" noProof="0" smtClean="0"/>
              <a:t>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16790</Words>
  <Application>Microsoft Office PowerPoint</Application>
  <PresentationFormat>Bildschirmpräsentation (4:3)</PresentationFormat>
  <Paragraphs>4985</Paragraphs>
  <Slides>249</Slides>
  <Notes>92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2216</cp:revision>
  <dcterms:created xsi:type="dcterms:W3CDTF">2008-08-19T13:25:11Z</dcterms:created>
  <dcterms:modified xsi:type="dcterms:W3CDTF">2017-08-29T08:46:09Z</dcterms:modified>
</cp:coreProperties>
</file>